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Libre Baskerville"/>
      <p:regular r:id="rId17"/>
    </p:embeddedFont>
    <p:embeddedFont>
      <p:font typeface="Libre Baskerville"/>
      <p:regular r:id="rId18"/>
    </p:embeddedFont>
    <p:embeddedFont>
      <p:font typeface="Libre Baskerville"/>
      <p:regular r:id="rId19"/>
    </p:embeddedFont>
    <p:embeddedFont>
      <p:font typeface="Libre Baskerville"/>
      <p:regular r:id="rId20"/>
    </p:embeddedFont>
    <p:embeddedFont>
      <p:font typeface="DM Sans"/>
      <p:regular r:id="rId21"/>
    </p:embeddedFont>
    <p:embeddedFont>
      <p:font typeface="DM Sans"/>
      <p:regular r:id="rId22"/>
    </p:embeddedFont>
    <p:embeddedFont>
      <p:font typeface="DM Sans"/>
      <p:regular r:id="rId23"/>
    </p:embeddedFont>
    <p:embeddedFont>
      <p:font typeface="DM Sans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-2.png>
</file>

<file path=ppt/media/image-10-3.png>
</file>

<file path=ppt/media/image-10-4.png>
</file>

<file path=ppt/media/image-10-5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4-1.png>
</file>

<file path=ppt/media/image-4-2.png>
</file>

<file path=ppt/media/image-5-1.png>
</file>

<file path=ppt/media/image-6-1.png>
</file>

<file path=ppt/media/image-6-10.png>
</file>

<file path=ppt/media/image-6-11.png>
</file>

<file path=ppt/media/image-6-12.png>
</file>

<file path=ppt/media/image-6-13.png>
</file>

<file path=ppt/media/image-6-14.png>
</file>

<file path=ppt/media/image-6-15.png>
</file>

<file path=ppt/media/image-6-16.png>
</file>

<file path=ppt/media/image-6-2.png>
</file>

<file path=ppt/media/image-6-3.png>
</file>

<file path=ppt/media/image-6-4.png>
</file>

<file path=ppt/media/image-6-5.png>
</file>

<file path=ppt/media/image-6-6.png>
</file>

<file path=ppt/media/image-6-7.png>
</file>

<file path=ppt/media/image-6-8.png>
</file>

<file path=ppt/media/image-6-9.png>
</file>

<file path=ppt/media/image-7-1.png>
</file>

<file path=ppt/media/image-8-1.png>
</file>

<file path=ppt/media/image-8-2.png>
</file>

<file path=ppt/media/image-8-3.png>
</file>

<file path=ppt/media/image-9-1.png>
</file>

<file path=ppt/media/image-9-2.png>
</file>

<file path=ppt/media/image-9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image" Target="../media/image-10-4.png"/><Relationship Id="rId5" Type="http://schemas.openxmlformats.org/officeDocument/2006/relationships/image" Target="../media/image-10-5.png"/><Relationship Id="rId6" Type="http://schemas.openxmlformats.org/officeDocument/2006/relationships/slideLayout" Target="../slideLayouts/slideLayout11.xml"/><Relationship Id="rId7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image" Target="../media/image-6-6.png"/><Relationship Id="rId7" Type="http://schemas.openxmlformats.org/officeDocument/2006/relationships/image" Target="../media/image-6-7.png"/><Relationship Id="rId8" Type="http://schemas.openxmlformats.org/officeDocument/2006/relationships/image" Target="../media/image-6-8.png"/><Relationship Id="rId9" Type="http://schemas.openxmlformats.org/officeDocument/2006/relationships/image" Target="../media/image-6-9.png"/><Relationship Id="rId10" Type="http://schemas.openxmlformats.org/officeDocument/2006/relationships/image" Target="../media/image-6-10.png"/><Relationship Id="rId11" Type="http://schemas.openxmlformats.org/officeDocument/2006/relationships/image" Target="../media/image-6-11.png"/><Relationship Id="rId12" Type="http://schemas.openxmlformats.org/officeDocument/2006/relationships/image" Target="../media/image-6-12.png"/><Relationship Id="rId13" Type="http://schemas.openxmlformats.org/officeDocument/2006/relationships/image" Target="../media/image-6-13.png"/><Relationship Id="rId14" Type="http://schemas.openxmlformats.org/officeDocument/2006/relationships/image" Target="../media/image-6-14.png"/><Relationship Id="rId15" Type="http://schemas.openxmlformats.org/officeDocument/2006/relationships/image" Target="../media/image-6-15.png"/><Relationship Id="rId16" Type="http://schemas.openxmlformats.org/officeDocument/2006/relationships/image" Target="../media/image-6-16.png"/><Relationship Id="rId17" Type="http://schemas.openxmlformats.org/officeDocument/2006/relationships/slideLayout" Target="../slideLayouts/slideLayout7.xml"/><Relationship Id="rId18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slideLayout" Target="../slideLayouts/slideLayout9.xml"/><Relationship Id="rId5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slideLayout" Target="../slideLayouts/slideLayout10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Uncovering insights from 3,900 purchases to guide strategic business decisions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25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34683" y="430768"/>
            <a:ext cx="5660827" cy="489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30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Strategic Recommendations</a:t>
            </a:r>
            <a:endParaRPr lang="en-US" sz="3050" dirty="0"/>
          </a:p>
        </p:txBody>
      </p:sp>
      <p:sp>
        <p:nvSpPr>
          <p:cNvPr id="4" name="Shape 1"/>
          <p:cNvSpPr/>
          <p:nvPr/>
        </p:nvSpPr>
        <p:spPr>
          <a:xfrm>
            <a:off x="6034683" y="1155144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198870" y="1319332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8053" y="1422083"/>
            <a:ext cx="211455" cy="26431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198870" y="1945838"/>
            <a:ext cx="1989892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Boost Subscriptions</a:t>
            </a:r>
            <a:endParaRPr lang="en-US" sz="1500" dirty="0"/>
          </a:p>
        </p:txBody>
      </p:sp>
      <p:sp>
        <p:nvSpPr>
          <p:cNvPr id="8" name="Text 4"/>
          <p:cNvSpPr/>
          <p:nvPr/>
        </p:nvSpPr>
        <p:spPr>
          <a:xfrm>
            <a:off x="6198870" y="2284571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Promote exclusive benefits for subscribers</a:t>
            </a:r>
            <a:endParaRPr lang="en-US" sz="1200" dirty="0"/>
          </a:p>
        </p:txBody>
      </p:sp>
      <p:sp>
        <p:nvSpPr>
          <p:cNvPr id="9" name="Shape 5"/>
          <p:cNvSpPr/>
          <p:nvPr/>
        </p:nvSpPr>
        <p:spPr>
          <a:xfrm>
            <a:off x="6034683" y="2855952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0" name="Shape 6"/>
          <p:cNvSpPr/>
          <p:nvPr/>
        </p:nvSpPr>
        <p:spPr>
          <a:xfrm>
            <a:off x="6198870" y="3020139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8053" y="3122890"/>
            <a:ext cx="211455" cy="264319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6198870" y="3646646"/>
            <a:ext cx="1958102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Loyalty Programs</a:t>
            </a:r>
            <a:endParaRPr lang="en-US" sz="1500" dirty="0"/>
          </a:p>
        </p:txBody>
      </p:sp>
      <p:sp>
        <p:nvSpPr>
          <p:cNvPr id="13" name="Text 8"/>
          <p:cNvSpPr/>
          <p:nvPr/>
        </p:nvSpPr>
        <p:spPr>
          <a:xfrm>
            <a:off x="6198870" y="3985379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Reward repeat buyers to increase retention</a:t>
            </a:r>
            <a:endParaRPr lang="en-US" sz="1200" dirty="0"/>
          </a:p>
        </p:txBody>
      </p:sp>
      <p:sp>
        <p:nvSpPr>
          <p:cNvPr id="14" name="Shape 9"/>
          <p:cNvSpPr/>
          <p:nvPr/>
        </p:nvSpPr>
        <p:spPr>
          <a:xfrm>
            <a:off x="6034683" y="4556760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5" name="Shape 10"/>
          <p:cNvSpPr/>
          <p:nvPr/>
        </p:nvSpPr>
        <p:spPr>
          <a:xfrm>
            <a:off x="6198870" y="4720947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</p:sp>
      <p:pic>
        <p:nvPicPr>
          <p:cNvPr id="16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8053" y="4823698"/>
            <a:ext cx="211455" cy="264319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6198870" y="5347454"/>
            <a:ext cx="1975009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Targeted Marketing</a:t>
            </a:r>
            <a:endParaRPr lang="en-US" sz="1500" dirty="0"/>
          </a:p>
        </p:txBody>
      </p:sp>
      <p:sp>
        <p:nvSpPr>
          <p:cNvPr id="18" name="Text 12"/>
          <p:cNvSpPr/>
          <p:nvPr/>
        </p:nvSpPr>
        <p:spPr>
          <a:xfrm>
            <a:off x="6198870" y="5686187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Focus on high-revenue segments and express users</a:t>
            </a:r>
            <a:endParaRPr lang="en-US" sz="1200" dirty="0"/>
          </a:p>
        </p:txBody>
      </p:sp>
      <p:sp>
        <p:nvSpPr>
          <p:cNvPr id="19" name="Shape 13"/>
          <p:cNvSpPr/>
          <p:nvPr/>
        </p:nvSpPr>
        <p:spPr>
          <a:xfrm>
            <a:off x="6034683" y="6257568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20" name="Shape 14"/>
          <p:cNvSpPr/>
          <p:nvPr/>
        </p:nvSpPr>
        <p:spPr>
          <a:xfrm>
            <a:off x="6198870" y="6421755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</p:sp>
      <p:pic>
        <p:nvPicPr>
          <p:cNvPr id="21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8053" y="6524506"/>
            <a:ext cx="211455" cy="264319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6198870" y="7048262"/>
            <a:ext cx="1986796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Product Positioning</a:t>
            </a:r>
            <a:endParaRPr lang="en-US" sz="1500" dirty="0"/>
          </a:p>
        </p:txBody>
      </p:sp>
      <p:sp>
        <p:nvSpPr>
          <p:cNvPr id="23" name="Text 16"/>
          <p:cNvSpPr/>
          <p:nvPr/>
        </p:nvSpPr>
        <p:spPr>
          <a:xfrm>
            <a:off x="6198870" y="7386995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Highlight top-rated products in campaigns</a:t>
            </a:r>
            <a:endParaRPr lang="en-US" sz="1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00871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17100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3,900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1455420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Total Purchases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69321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Comprehensive transaction data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235893" y="517100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18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5897523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Columns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235893" y="669321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Customer demographics &amp; behavior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9677995" y="517100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37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10339626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Missing Values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677995" y="669321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Only in Review Rating column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86044"/>
            <a:ext cx="725852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Preparation Process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Loading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868222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Imported dataset using pandas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9" name="Text 7"/>
          <p:cNvSpPr/>
          <p:nvPr/>
        </p:nvSpPr>
        <p:spPr>
          <a:xfrm>
            <a:off x="5216962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Initial Exploration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3868222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Structure check and summary statistics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13" name="Text 11"/>
          <p:cNvSpPr/>
          <p:nvPr/>
        </p:nvSpPr>
        <p:spPr>
          <a:xfrm>
            <a:off x="9640133" y="3377803"/>
            <a:ext cx="33098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Missing Data Handling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Imputed Review Rating with median values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5345906"/>
            <a:ext cx="6407944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17" name="Text 15"/>
          <p:cNvSpPr/>
          <p:nvPr/>
        </p:nvSpPr>
        <p:spPr>
          <a:xfrm>
            <a:off x="793790" y="5520214"/>
            <a:ext cx="29544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Created age groups and purchase frequency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428548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428548" y="5345906"/>
            <a:ext cx="6407944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21" name="Text 19"/>
          <p:cNvSpPr/>
          <p:nvPr/>
        </p:nvSpPr>
        <p:spPr>
          <a:xfrm>
            <a:off x="7428548" y="5520214"/>
            <a:ext cx="301287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Database Integration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428548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Connected to PostgreSQL for analysis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5984"/>
            <a:ext cx="824269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Revenue by Gender Analysis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510076"/>
            <a:ext cx="7604284" cy="4001095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3738563" y="6541651"/>
            <a:ext cx="226814" cy="226814"/>
          </a:xfrm>
          <a:prstGeom prst="roundRect">
            <a:avLst>
              <a:gd name="adj" fmla="val 8063"/>
            </a:avLst>
          </a:prstGeom>
          <a:solidFill>
            <a:srgbClr val="40320C"/>
          </a:solidFill>
          <a:ln/>
        </p:spPr>
      </p:sp>
      <p:sp>
        <p:nvSpPr>
          <p:cNvPr id="5" name="Text 2"/>
          <p:cNvSpPr/>
          <p:nvPr/>
        </p:nvSpPr>
        <p:spPr>
          <a:xfrm>
            <a:off x="4026337" y="6541651"/>
            <a:ext cx="493395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Male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4672132" y="6541651"/>
            <a:ext cx="226814" cy="226814"/>
          </a:xfrm>
          <a:prstGeom prst="roundRect">
            <a:avLst>
              <a:gd name="adj" fmla="val 8063"/>
            </a:avLst>
          </a:prstGeom>
          <a:solidFill>
            <a:srgbClr val="CC9D27"/>
          </a:solidFill>
          <a:ln/>
        </p:spPr>
      </p:sp>
      <p:sp>
        <p:nvSpPr>
          <p:cNvPr id="7" name="Text 4"/>
          <p:cNvSpPr/>
          <p:nvPr/>
        </p:nvSpPr>
        <p:spPr>
          <a:xfrm>
            <a:off x="4959906" y="6541651"/>
            <a:ext cx="749975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Female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8959096" y="24817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Key Insight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959096" y="3062883"/>
            <a:ext cx="48850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Female customers generate slightly higher total revenue than male customers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8959096" y="4043839"/>
            <a:ext cx="4885015" cy="1326713"/>
          </a:xfrm>
          <a:prstGeom prst="roundRect">
            <a:avLst>
              <a:gd name="adj" fmla="val 7181"/>
            </a:avLst>
          </a:prstGeom>
          <a:solidFill>
            <a:srgbClr val="F3E4BF"/>
          </a:solidFill>
          <a:ln/>
        </p:spPr>
      </p:sp>
      <p:pic>
        <p:nvPicPr>
          <p:cNvPr id="11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85910" y="4387929"/>
            <a:ext cx="283488" cy="226814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9696212" y="4327327"/>
            <a:ext cx="392108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Gender-based marketing strategies could optimize revenue streams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9125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High-Value Discount Users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24897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Customers using discounts while spending above average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3867031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514624" y="41014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Smart Shoppers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514624" y="4591883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 spenders who maximize value with discounts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0190" y="5416034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514624" y="5650468"/>
            <a:ext cx="320016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Strategic Opportunity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6514624" y="6140887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Target premium customers with exclusive offers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295537"/>
            <a:ext cx="581263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Top-Rated Products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5344478"/>
            <a:ext cx="382667" cy="340162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3130" y="5344478"/>
            <a:ext cx="382667" cy="340162"/>
          </a:xfrm>
          <a:prstGeom prst="rect">
            <a:avLst/>
          </a:prstGeom>
        </p:spPr>
      </p:pic>
      <p:pic>
        <p:nvPicPr>
          <p:cNvPr id="6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2471" y="5344478"/>
            <a:ext cx="382667" cy="340162"/>
          </a:xfrm>
          <a:prstGeom prst="rect">
            <a:avLst/>
          </a:prstGeom>
        </p:spPr>
      </p:pic>
      <p:pic>
        <p:nvPicPr>
          <p:cNvPr id="7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11812" y="5344478"/>
            <a:ext cx="382667" cy="340162"/>
          </a:xfrm>
          <a:prstGeom prst="rect">
            <a:avLst/>
          </a:prstGeom>
        </p:spPr>
      </p:pic>
      <p:pic>
        <p:nvPicPr>
          <p:cNvPr id="8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51152" y="5344478"/>
            <a:ext cx="382667" cy="340162"/>
          </a:xfrm>
          <a:prstGeom prst="rect">
            <a:avLst/>
          </a:prstGeom>
        </p:spPr>
      </p:pic>
      <p:sp>
        <p:nvSpPr>
          <p:cNvPr id="9" name="Text 1"/>
          <p:cNvSpPr/>
          <p:nvPr/>
        </p:nvSpPr>
        <p:spPr>
          <a:xfrm>
            <a:off x="3103840" y="5403413"/>
            <a:ext cx="28348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5</a:t>
            </a:r>
            <a:endParaRPr lang="en-US" sz="2200" dirty="0"/>
          </a:p>
        </p:txBody>
      </p:sp>
      <p:sp>
        <p:nvSpPr>
          <p:cNvPr id="10" name="Text 2"/>
          <p:cNvSpPr/>
          <p:nvPr/>
        </p:nvSpPr>
        <p:spPr>
          <a:xfrm>
            <a:off x="793790" y="5915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Blouse</a:t>
            </a:r>
            <a:endParaRPr lang="en-US" sz="2200" dirty="0"/>
          </a:p>
        </p:txBody>
      </p:sp>
      <p:sp>
        <p:nvSpPr>
          <p:cNvPr id="11" name="Text 3"/>
          <p:cNvSpPr/>
          <p:nvPr/>
        </p:nvSpPr>
        <p:spPr>
          <a:xfrm>
            <a:off x="793790" y="640639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Highest customer satisfaction</a:t>
            </a:r>
            <a:endParaRPr lang="en-US" sz="1750" dirty="0"/>
          </a:p>
        </p:txBody>
      </p:sp>
      <p:pic>
        <p:nvPicPr>
          <p:cNvPr id="12" name="Image 6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35893" y="5344478"/>
            <a:ext cx="382667" cy="340162"/>
          </a:xfrm>
          <a:prstGeom prst="rect">
            <a:avLst/>
          </a:prstGeom>
        </p:spPr>
      </p:pic>
      <p:pic>
        <p:nvPicPr>
          <p:cNvPr id="13" name="Image 7" descr="preencoded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75233" y="5344478"/>
            <a:ext cx="382667" cy="340162"/>
          </a:xfrm>
          <a:prstGeom prst="rect">
            <a:avLst/>
          </a:prstGeom>
        </p:spPr>
      </p:pic>
      <p:pic>
        <p:nvPicPr>
          <p:cNvPr id="14" name="Image 8" descr="preencoded.png">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114574" y="5344478"/>
            <a:ext cx="382667" cy="340162"/>
          </a:xfrm>
          <a:prstGeom prst="rect">
            <a:avLst/>
          </a:prstGeom>
        </p:spPr>
      </p:pic>
      <p:pic>
        <p:nvPicPr>
          <p:cNvPr id="15" name="Image 9" descr="preencoded.png">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553914" y="5344478"/>
            <a:ext cx="382667" cy="340162"/>
          </a:xfrm>
          <a:prstGeom prst="rect">
            <a:avLst/>
          </a:prstGeom>
        </p:spPr>
      </p:pic>
      <p:pic>
        <p:nvPicPr>
          <p:cNvPr id="16" name="Image 10" descr="preencoded.png">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993255" y="5344478"/>
            <a:ext cx="382667" cy="340162"/>
          </a:xfrm>
          <a:prstGeom prst="rect">
            <a:avLst/>
          </a:prstGeom>
        </p:spPr>
      </p:pic>
      <p:sp>
        <p:nvSpPr>
          <p:cNvPr id="17" name="Text 4"/>
          <p:cNvSpPr/>
          <p:nvPr/>
        </p:nvSpPr>
        <p:spPr>
          <a:xfrm>
            <a:off x="7545943" y="5403413"/>
            <a:ext cx="28348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5</a:t>
            </a:r>
            <a:endParaRPr lang="en-US" sz="2200" dirty="0"/>
          </a:p>
        </p:txBody>
      </p:sp>
      <p:sp>
        <p:nvSpPr>
          <p:cNvPr id="18" name="Text 5"/>
          <p:cNvSpPr/>
          <p:nvPr/>
        </p:nvSpPr>
        <p:spPr>
          <a:xfrm>
            <a:off x="5235893" y="5915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Dress</a:t>
            </a:r>
            <a:endParaRPr lang="en-US" sz="2200" dirty="0"/>
          </a:p>
        </p:txBody>
      </p:sp>
      <p:sp>
        <p:nvSpPr>
          <p:cNvPr id="19" name="Text 6"/>
          <p:cNvSpPr/>
          <p:nvPr/>
        </p:nvSpPr>
        <p:spPr>
          <a:xfrm>
            <a:off x="5235893" y="640639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Consistently excellent reviews</a:t>
            </a:r>
            <a:endParaRPr lang="en-US" sz="1750" dirty="0"/>
          </a:p>
        </p:txBody>
      </p:sp>
      <p:pic>
        <p:nvPicPr>
          <p:cNvPr id="20" name="Image 11" descr="preencoded.png">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677995" y="5344478"/>
            <a:ext cx="382667" cy="340162"/>
          </a:xfrm>
          <a:prstGeom prst="rect">
            <a:avLst/>
          </a:prstGeom>
        </p:spPr>
      </p:pic>
      <p:pic>
        <p:nvPicPr>
          <p:cNvPr id="21" name="Image 12" descr="preencoded.png">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117336" y="5344478"/>
            <a:ext cx="382667" cy="340162"/>
          </a:xfrm>
          <a:prstGeom prst="rect">
            <a:avLst/>
          </a:prstGeom>
        </p:spPr>
      </p:pic>
      <p:pic>
        <p:nvPicPr>
          <p:cNvPr id="22" name="Image 13" descr="preencoded.png">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0556677" y="5344478"/>
            <a:ext cx="382667" cy="340162"/>
          </a:xfrm>
          <a:prstGeom prst="rect">
            <a:avLst/>
          </a:prstGeom>
        </p:spPr>
      </p:pic>
      <p:pic>
        <p:nvPicPr>
          <p:cNvPr id="23" name="Image 14" descr="preencoded.png">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0996017" y="5344478"/>
            <a:ext cx="382667" cy="340162"/>
          </a:xfrm>
          <a:prstGeom prst="rect">
            <a:avLst/>
          </a:prstGeom>
        </p:spPr>
      </p:pic>
      <p:pic>
        <p:nvPicPr>
          <p:cNvPr id="24" name="Image 15" descr="preencoded.png">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1435358" y="5344478"/>
            <a:ext cx="382667" cy="340162"/>
          </a:xfrm>
          <a:prstGeom prst="rect">
            <a:avLst/>
          </a:prstGeom>
        </p:spPr>
      </p:pic>
      <p:sp>
        <p:nvSpPr>
          <p:cNvPr id="25" name="Text 7"/>
          <p:cNvSpPr/>
          <p:nvPr/>
        </p:nvSpPr>
        <p:spPr>
          <a:xfrm>
            <a:off x="11988046" y="5403413"/>
            <a:ext cx="28348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</a:t>
            </a:r>
            <a:endParaRPr lang="en-US" sz="2200" dirty="0"/>
          </a:p>
        </p:txBody>
      </p:sp>
      <p:sp>
        <p:nvSpPr>
          <p:cNvPr id="26" name="Text 8"/>
          <p:cNvSpPr/>
          <p:nvPr/>
        </p:nvSpPr>
        <p:spPr>
          <a:xfrm>
            <a:off x="9677995" y="5915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Shirt</a:t>
            </a:r>
            <a:endParaRPr lang="en-US" sz="2200" dirty="0"/>
          </a:p>
        </p:txBody>
      </p:sp>
      <p:sp>
        <p:nvSpPr>
          <p:cNvPr id="27" name="Text 9"/>
          <p:cNvSpPr/>
          <p:nvPr/>
        </p:nvSpPr>
        <p:spPr>
          <a:xfrm>
            <a:off x="9677995" y="640639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Strong customer approval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1720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Shipping Preferences Impact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4017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Express Shipping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3982879"/>
            <a:ext cx="3501509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150"/>
              </a:lnSpc>
              <a:buNone/>
            </a:pPr>
            <a:r>
              <a:rPr lang="en-US" sz="89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$65</a:t>
            </a:r>
            <a:endParaRPr lang="en-US" sz="8900" dirty="0"/>
          </a:p>
        </p:txBody>
      </p:sp>
      <p:sp>
        <p:nvSpPr>
          <p:cNvPr id="6" name="Text 3"/>
          <p:cNvSpPr/>
          <p:nvPr/>
        </p:nvSpPr>
        <p:spPr>
          <a:xfrm>
            <a:off x="793790" y="5627370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Average purchase amount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56321" y="34017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Standard Shipping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4856321" y="3982879"/>
            <a:ext cx="3501509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150"/>
              </a:lnSpc>
              <a:buNone/>
            </a:pPr>
            <a:r>
              <a:rPr lang="en-US" sz="89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$58</a:t>
            </a:r>
            <a:endParaRPr lang="en-US" sz="8900" dirty="0"/>
          </a:p>
        </p:txBody>
      </p:sp>
      <p:sp>
        <p:nvSpPr>
          <p:cNvPr id="9" name="Text 6"/>
          <p:cNvSpPr/>
          <p:nvPr/>
        </p:nvSpPr>
        <p:spPr>
          <a:xfrm>
            <a:off x="4856321" y="5627370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Average purchase amount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93790" y="644949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Express shipping customers spend 12% more per transaction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35631"/>
            <a:ext cx="591931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Subscription Impact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478042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68%</a:t>
            </a:r>
            <a:endParaRPr lang="en-US" sz="44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71932" y="2454712"/>
            <a:ext cx="3402330" cy="340233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455420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Higher Spend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Subscribers vs non-subscribers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920145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45%</a:t>
            </a:r>
            <a:endParaRPr lang="en-US" sz="44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4035" y="2454712"/>
            <a:ext cx="3402330" cy="340233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897523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Revenue Share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235893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From subscription customers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10362248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78%</a:t>
            </a:r>
            <a:endParaRPr lang="en-US" sz="4450" dirty="0"/>
          </a:p>
        </p:txBody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56138" y="2454712"/>
            <a:ext cx="3402330" cy="3402330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0339626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Loyalty Rate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9677995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Repeat purchase frequency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7413"/>
            <a:ext cx="708040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Customer Segmentation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78348" y="2369820"/>
            <a:ext cx="2152055" cy="13069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894892" y="2985849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2"/>
          <p:cNvSpPr/>
          <p:nvPr/>
        </p:nvSpPr>
        <p:spPr>
          <a:xfrm>
            <a:off x="5357217" y="25966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Loyal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57217" y="3087053"/>
            <a:ext cx="288000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15% - High value customers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7077" y="3689866"/>
            <a:ext cx="8592860" cy="15240"/>
          </a:xfrm>
          <a:prstGeom prst="roundRect">
            <a:avLst>
              <a:gd name="adj" fmla="val 625116"/>
            </a:avLst>
          </a:prstGeom>
          <a:solidFill>
            <a:srgbClr val="DDD3BA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2381" y="3733443"/>
            <a:ext cx="4304109" cy="130694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894892" y="4187547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6"/>
          <p:cNvSpPr/>
          <p:nvPr/>
        </p:nvSpPr>
        <p:spPr>
          <a:xfrm>
            <a:off x="6433304" y="3960257"/>
            <a:ext cx="251293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Returning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33304" y="4450675"/>
            <a:ext cx="25129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35% - Regular shoppers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3164" y="5053489"/>
            <a:ext cx="7516773" cy="15240"/>
          </a:xfrm>
          <a:prstGeom prst="roundRect">
            <a:avLst>
              <a:gd name="adj" fmla="val 625116"/>
            </a:avLst>
          </a:prstGeom>
          <a:solidFill>
            <a:srgbClr val="DDD3BA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294" y="5097066"/>
            <a:ext cx="6456164" cy="130694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894773" y="5551170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500" dirty="0"/>
          </a:p>
        </p:txBody>
      </p:sp>
      <p:sp>
        <p:nvSpPr>
          <p:cNvPr id="15" name="Text 10"/>
          <p:cNvSpPr/>
          <p:nvPr/>
        </p:nvSpPr>
        <p:spPr>
          <a:xfrm>
            <a:off x="7509272" y="5323880"/>
            <a:ext cx="25426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New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09272" y="5814298"/>
            <a:ext cx="25426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50% - First-time buyers</a:t>
            </a:r>
            <a:endParaRPr lang="en-US" sz="1750" dirty="0"/>
          </a:p>
        </p:txBody>
      </p:sp>
      <p:sp>
        <p:nvSpPr>
          <p:cNvPr id="17" name="Text 12"/>
          <p:cNvSpPr/>
          <p:nvPr/>
        </p:nvSpPr>
        <p:spPr>
          <a:xfrm>
            <a:off x="793790" y="665916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Focus on converting New to Returning, Returning to Loyal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2025-10-14T02:52:14Z</dcterms:created>
  <dcterms:modified xsi:type="dcterms:W3CDTF">2025-10-14T02:52:14Z</dcterms:modified>
</cp:coreProperties>
</file>